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69" r:id="rId5"/>
    <p:sldId id="274" r:id="rId6"/>
    <p:sldId id="272" r:id="rId7"/>
    <p:sldId id="281" r:id="rId8"/>
    <p:sldId id="273" r:id="rId9"/>
    <p:sldId id="260" r:id="rId10"/>
    <p:sldId id="271" r:id="rId11"/>
    <p:sldId id="280" r:id="rId12"/>
    <p:sldId id="270" r:id="rId13"/>
    <p:sldId id="263" r:id="rId14"/>
    <p:sldId id="275" r:id="rId15"/>
    <p:sldId id="268" r:id="rId16"/>
    <p:sldId id="264" r:id="rId17"/>
    <p:sldId id="277" r:id="rId18"/>
    <p:sldId id="257" r:id="rId19"/>
    <p:sldId id="278" r:id="rId20"/>
    <p:sldId id="265" r:id="rId2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5050"/>
    <a:srgbClr val="800000"/>
    <a:srgbClr val="780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66" y="1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2509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4946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5926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106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6960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576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0613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5203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2504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8838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2938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B368-0C35-42E0-A25B-0EC275072B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58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0720" y="430198"/>
            <a:ext cx="93245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dirty="0">
              <a:ln w="0">
                <a:solidFill>
                  <a:srgbClr val="FFFF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3684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157" y="356038"/>
            <a:ext cx="8666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ln w="9525"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Муниципальное  казённое дошкольное образовательное</a:t>
            </a:r>
          </a:p>
          <a:p>
            <a:pPr algn="ctr"/>
            <a:r>
              <a:rPr lang="ru-RU" sz="3200" b="1" i="1" dirty="0" smtClean="0">
                <a:ln w="9525"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учреждение  </a:t>
            </a:r>
            <a:r>
              <a:rPr lang="ru-RU" sz="3200" b="1" i="1" dirty="0" smtClean="0">
                <a:ln w="9525"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детский </a:t>
            </a:r>
            <a:r>
              <a:rPr lang="ru-RU" sz="3200" b="1" i="1" dirty="0" smtClean="0">
                <a:ln w="9525"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сад №23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4055" y="39226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6666" y="1552764"/>
            <a:ext cx="83826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«Игровая деятельность как эффективное </a:t>
            </a:r>
            <a:r>
              <a:rPr lang="ru-RU" altLang="ru-RU" sz="32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средство воспитания  у </a:t>
            </a:r>
            <a:r>
              <a:rPr lang="ru-RU" altLang="ru-RU" sz="32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дошкольников безопасного поведения на улицах </a:t>
            </a:r>
            <a:r>
              <a:rPr lang="ru-RU" altLang="ru-RU" sz="32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города</a:t>
            </a:r>
            <a:r>
              <a:rPr lang="ru-RU" altLang="ru-RU" sz="32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».</a:t>
            </a:r>
            <a:br>
              <a:rPr lang="ru-RU" altLang="ru-RU" sz="32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ru-RU" sz="3200" dirty="0">
              <a:ln>
                <a:solidFill>
                  <a:schemeClr val="accent2">
                    <a:lumMod val="75000"/>
                  </a:schemeClr>
                </a:solidFill>
              </a:ln>
              <a:latin typeface="Georgia" panose="020405020504050203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277" y="3453780"/>
            <a:ext cx="1843002" cy="31687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1316" y="5526184"/>
            <a:ext cx="2853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Подготовил: воспитатель        </a:t>
            </a:r>
            <a:r>
              <a:rPr lang="ru-RU" dirty="0" err="1" smtClean="0"/>
              <a:t>Мокова</a:t>
            </a:r>
            <a:r>
              <a:rPr lang="ru-RU" dirty="0" smtClean="0"/>
              <a:t>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420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Центр ПДД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6" y="115614"/>
            <a:ext cx="9727323" cy="664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56796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900igr.net/up/datai/185652/0027-010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3" y="136634"/>
            <a:ext cx="9580179" cy="649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4227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Настольно-печатные игры  для детей старшего дошкольного возраста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189186"/>
            <a:ext cx="9779875" cy="633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83307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13"/>
            <a:ext cx="9906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10" y="414542"/>
            <a:ext cx="2780268" cy="2566402"/>
          </a:xfrm>
          <a:prstGeom prst="round2DiagRect">
            <a:avLst>
              <a:gd name="adj1" fmla="val 0"/>
              <a:gd name="adj2" fmla="val 27839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09" y="4045412"/>
            <a:ext cx="2830769" cy="2613018"/>
          </a:xfrm>
          <a:prstGeom prst="round2DiagRect">
            <a:avLst>
              <a:gd name="adj1" fmla="val 31448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511" y="4045412"/>
            <a:ext cx="3195878" cy="2673604"/>
          </a:xfrm>
          <a:prstGeom prst="round2DiagRect">
            <a:avLst>
              <a:gd name="adj1" fmla="val 1737"/>
              <a:gd name="adj2" fmla="val 45499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266278" y="414542"/>
            <a:ext cx="3057744" cy="2365234"/>
          </a:xfrm>
          <a:prstGeom prst="round2DiagRect">
            <a:avLst>
              <a:gd name="adj1" fmla="val 0"/>
              <a:gd name="adj2" fmla="val 28617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SCF1582.JPG"/>
          <p:cNvPicPr>
            <a:picLocks noChangeAspect="1"/>
          </p:cNvPicPr>
          <p:nvPr/>
        </p:nvPicPr>
        <p:blipFill>
          <a:blip r:embed="rId7" cstate="screen">
            <a:extLst/>
          </a:blip>
          <a:stretch>
            <a:fillRect/>
          </a:stretch>
        </p:blipFill>
        <p:spPr>
          <a:xfrm>
            <a:off x="3254331" y="1661376"/>
            <a:ext cx="2992727" cy="349017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28274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player.myshared.ru/98/1400564/slides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50" y="273269"/>
            <a:ext cx="9356287" cy="639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7994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7458" y="650626"/>
            <a:ext cx="4091084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Компьютерные  игры.</a:t>
            </a:r>
            <a:endParaRPr lang="ru-RU" sz="4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70" y="270190"/>
            <a:ext cx="2476500" cy="2683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873" y="270190"/>
            <a:ext cx="2763134" cy="2683115"/>
          </a:xfrm>
          <a:prstGeom prst="round2DiagRect">
            <a:avLst>
              <a:gd name="adj1" fmla="val 0"/>
              <a:gd name="adj2" fmla="val 3286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450" y="3316104"/>
            <a:ext cx="2313979" cy="2847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70" y="3451358"/>
            <a:ext cx="2476500" cy="2712720"/>
          </a:xfrm>
          <a:prstGeom prst="round2DiagRect">
            <a:avLst>
              <a:gd name="adj1" fmla="val 22272"/>
              <a:gd name="adj2" fmla="val 240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772" y="2449285"/>
            <a:ext cx="3137118" cy="3861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6353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Валюша\Desktop\по пдд\чистые шаблоны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6994" y="237499"/>
            <a:ext cx="5807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5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Сюжетно – ролевые игры</a:t>
            </a:r>
            <a:r>
              <a:rPr lang="ru-RU" sz="4400" dirty="0" smtClean="0">
                <a:ln w="0"/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  <a:endParaRPr lang="ru-RU" sz="4400" dirty="0">
              <a:ln w="0"/>
              <a:solidFill>
                <a:srgbClr val="8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25" y="1164908"/>
            <a:ext cx="2588117" cy="2389031"/>
          </a:xfrm>
          <a:prstGeom prst="rect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501" y="1060287"/>
            <a:ext cx="2588117" cy="2389031"/>
          </a:xfrm>
          <a:prstGeom prst="rect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612" y="1006939"/>
            <a:ext cx="2640437" cy="2437326"/>
          </a:xfrm>
          <a:prstGeom prst="rect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3262556" y="3711906"/>
            <a:ext cx="3031493" cy="2598741"/>
          </a:xfrm>
          <a:prstGeom prst="rect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6474542" y="3502665"/>
            <a:ext cx="520337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Пешеход, пешеход,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Помни ты про </a:t>
            </a:r>
            <a:r>
              <a:rPr lang="ru-RU" sz="1900" b="1" dirty="0">
                <a:solidFill>
                  <a:srgbClr val="002060"/>
                </a:solidFill>
                <a:latin typeface="Georgia" panose="02040502050405020303" pitchFamily="18" charset="0"/>
              </a:rPr>
              <a:t>переход:</a:t>
            </a:r>
          </a:p>
          <a:p>
            <a:pPr>
              <a:defRPr/>
            </a:pPr>
            <a:r>
              <a:rPr lang="ru-RU" sz="1900" b="1" dirty="0">
                <a:solidFill>
                  <a:srgbClr val="002060"/>
                </a:solidFill>
                <a:latin typeface="Georgia" panose="02040502050405020303" pitchFamily="18" charset="0"/>
              </a:rPr>
              <a:t>Подземный, наземный, </a:t>
            </a:r>
          </a:p>
          <a:p>
            <a:pPr>
              <a:defRPr/>
            </a:pPr>
            <a:r>
              <a:rPr lang="ru-RU" sz="1900" b="1" dirty="0">
                <a:solidFill>
                  <a:srgbClr val="002060"/>
                </a:solidFill>
                <a:latin typeface="Georgia" panose="02040502050405020303" pitchFamily="18" charset="0"/>
              </a:rPr>
              <a:t>Похожий н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а зебру.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Знай, что только переход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От машин тебя спасет! </a:t>
            </a:r>
          </a:p>
        </p:txBody>
      </p:sp>
    </p:spTree>
    <p:extLst>
      <p:ext uri="{BB962C8B-B14F-4D97-AF65-F5344CB8AC3E}">
        <p14:creationId xmlns:p14="http://schemas.microsoft.com/office/powerpoint/2010/main" val="492513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layer.myshared.ru/98/1400564/slides/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2" y="168166"/>
            <a:ext cx="9282715" cy="647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2770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7642" y="135732"/>
            <a:ext cx="9679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5050"/>
                </a:solidFill>
                <a:latin typeface="Monotype Corsiva" panose="03010101010201010101" pitchFamily="66" charset="0"/>
              </a:rPr>
              <a:t>Помощники в изучении </a:t>
            </a:r>
          </a:p>
          <a:p>
            <a:pPr algn="ctr"/>
            <a:r>
              <a:rPr lang="ru-RU" sz="40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5050"/>
                </a:solidFill>
                <a:latin typeface="Monotype Corsiva" panose="03010101010201010101" pitchFamily="66" charset="0"/>
              </a:rPr>
              <a:t>Правил Дорожного Движения  вместе с детьми: </a:t>
            </a:r>
            <a:endParaRPr lang="ru-RU" sz="40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517" y="1462370"/>
            <a:ext cx="1192871" cy="236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475" y="1420588"/>
            <a:ext cx="1318516" cy="240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945" y="4082143"/>
            <a:ext cx="1344484" cy="24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7869" y="3975283"/>
            <a:ext cx="1433352" cy="260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420587"/>
            <a:ext cx="1341520" cy="240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3419" y="4082143"/>
            <a:ext cx="1490190" cy="2419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38005" y="1958092"/>
            <a:ext cx="2358593" cy="1327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22158" y="4559672"/>
            <a:ext cx="2503955" cy="1360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4670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layer.myshared.ru/98/1400564/slides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1" y="294289"/>
            <a:ext cx="9461390" cy="625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701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Picture 3" descr="C:\Users\Валюша\Desktop\по пдд\чистые шаблоны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1320" y="266029"/>
            <a:ext cx="9308144" cy="10660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Причины детского дорожно-</a:t>
            </a:r>
            <a:br>
              <a:rPr lang="ru-RU" altLang="ru-RU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altLang="ru-RU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    транспортного травматизма: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902208" y="1232454"/>
            <a:ext cx="7607327" cy="2927561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дороги в неположенном месте.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на проезжей части и возле нее.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Катание на велосипеде, роликах, других самокатных средствах по проезжей части дороги.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Невнимание к сигналам светофора.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 на проезжую часть из-за стоящих машин, сооружений, зеленых насаждений и других препятствий.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Неправильный выбор места перехода дороги при высадке из транспорта. Обход транспорта спереди или сзади.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Незнание правил перехода перекрестка.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Бегство от опасности в потоке движущегося транспорта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471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820" y="3216888"/>
            <a:ext cx="2277836" cy="3476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51458" y="3642889"/>
            <a:ext cx="583036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Всем дорог желаем ровных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,</a:t>
            </a:r>
          </a:p>
          <a:p>
            <a:pPr marL="4572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Пусть горит зеленый свет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,</a:t>
            </a:r>
            <a:endParaRPr lang="ru-RU" sz="28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4572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успехов Вам огромных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,</a:t>
            </a:r>
          </a:p>
          <a:p>
            <a:pPr marL="4572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И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здоровья на сто лет!</a:t>
            </a:r>
            <a:endParaRPr lang="ru-RU" sz="28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4557" y="688234"/>
            <a:ext cx="774063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r>
              <a:rPr lang="ru-R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</a:t>
            </a:r>
            <a:r>
              <a:rPr lang="ru-RU" sz="4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    </a:t>
            </a:r>
            <a:endParaRPr lang="ru-RU" sz="4400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87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3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2.infourok.ru/uploads/ex/0ef3/0007c39a-eecdf86a/64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53" y="86819"/>
            <a:ext cx="9661088" cy="653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171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гры на подиуме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4"/>
          <a:stretch/>
        </p:blipFill>
        <p:spPr bwMode="auto">
          <a:xfrm>
            <a:off x="126125" y="1353312"/>
            <a:ext cx="9779875" cy="54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1766" y="152983"/>
            <a:ext cx="930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Игра носит </a:t>
            </a:r>
            <a:r>
              <a:rPr lang="ru-RU" sz="3600" dirty="0" err="1"/>
              <a:t>воспитательно</a:t>
            </a:r>
            <a:r>
              <a:rPr lang="ru-RU" sz="3600" dirty="0"/>
              <a:t>-образовательный и развивающий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321565364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ети сами организовывают игры на макете, добавляя «недостающие» детали для го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7" y="126124"/>
            <a:ext cx="9333185" cy="64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89173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аши планы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" t="21715" r="616" b="313"/>
          <a:stretch/>
        </p:blipFill>
        <p:spPr bwMode="auto">
          <a:xfrm>
            <a:off x="-420626" y="780288"/>
            <a:ext cx="10237076" cy="523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05567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 Моделирование игровых ситуаций на транспортной площадке.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t="15537" r="4893" b="5363"/>
          <a:stretch/>
        </p:blipFill>
        <p:spPr bwMode="auto">
          <a:xfrm>
            <a:off x="976884" y="1623322"/>
            <a:ext cx="8241792" cy="509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84048" y="238327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Игра как вид деятельности отражает практический подход усвоения теоретических знаний, а также умений и навыков правил безопасного поведения на улицах города.</a:t>
            </a:r>
          </a:p>
        </p:txBody>
      </p:sp>
    </p:spTree>
    <p:extLst>
      <p:ext uri="{BB962C8B-B14F-4D97-AF65-F5344CB8AC3E}">
        <p14:creationId xmlns:p14="http://schemas.microsoft.com/office/powerpoint/2010/main" val="166188351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2.ppt-online.org/files2/slide/p/PdBpMWLko1yfYRiINH9ZsgQv5r6Vw2J87XKSbD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9" y="126124"/>
            <a:ext cx="9419349" cy="650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48007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08325" y="331304"/>
            <a:ext cx="2745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5050"/>
                </a:solidFill>
                <a:latin typeface="Georgia" panose="02040502050405020303" pitchFamily="18" charset="0"/>
              </a:rPr>
              <a:t>Уголок ПДД:</a:t>
            </a:r>
            <a:endParaRPr lang="ru-RU" sz="28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505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04666" y="854523"/>
            <a:ext cx="4953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Georgia" panose="02040502050405020303" pitchFamily="18" charset="0"/>
              </a:rPr>
              <a:t>Макет;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Georgia" panose="02040502050405020303" pitchFamily="18" charset="0"/>
              </a:rPr>
              <a:t>Дидактические игры;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Georgia" panose="02040502050405020303" pitchFamily="18" charset="0"/>
              </a:rPr>
              <a:t>Художественная литература;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Georgia" panose="02040502050405020303" pitchFamily="18" charset="0"/>
              </a:rPr>
              <a:t>Альбомы, иллюстрации по ПДД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Georgia" panose="02040502050405020303" pitchFamily="18" charset="0"/>
              </a:rPr>
              <a:t>Атрибуты к сюжетно-ролевым играм;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Georgia" panose="02040502050405020303" pitchFamily="18" charset="0"/>
              </a:rPr>
              <a:t>Дорожные знаки и </a:t>
            </a:r>
            <a:r>
              <a:rPr lang="ru-RU" sz="2400" b="1" dirty="0" smtClean="0">
                <a:latin typeface="Georgia" panose="02040502050405020303" pitchFamily="18" charset="0"/>
              </a:rPr>
              <a:t>многое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 </a:t>
            </a:r>
            <a:r>
              <a:rPr lang="ru-RU" sz="2400" b="1" dirty="0">
                <a:latin typeface="Georgia" panose="02040502050405020303" pitchFamily="18" charset="0"/>
              </a:rPr>
              <a:t>другое.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864" y="965915"/>
            <a:ext cx="3825803" cy="3930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3463" y="3639733"/>
            <a:ext cx="1783067" cy="3090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0272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248</Words>
  <Application>Microsoft Office PowerPoint</Application>
  <PresentationFormat>Лист A4 (210x297 мм)</PresentationFormat>
  <Paragraphs>41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Пользователь Windows</cp:lastModifiedBy>
  <cp:revision>39</cp:revision>
  <dcterms:created xsi:type="dcterms:W3CDTF">2016-10-14T04:10:24Z</dcterms:created>
  <dcterms:modified xsi:type="dcterms:W3CDTF">2022-01-17T02:38:21Z</dcterms:modified>
</cp:coreProperties>
</file>